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53"/>
  </p:notesMasterIdLst>
  <p:sldIdLst>
    <p:sldId id="256" r:id="rId3"/>
    <p:sldId id="316" r:id="rId4"/>
    <p:sldId id="346" r:id="rId5"/>
    <p:sldId id="292" r:id="rId6"/>
    <p:sldId id="293" r:id="rId7"/>
    <p:sldId id="295" r:id="rId8"/>
    <p:sldId id="343" r:id="rId9"/>
    <p:sldId id="294" r:id="rId10"/>
    <p:sldId id="296" r:id="rId11"/>
    <p:sldId id="297" r:id="rId12"/>
    <p:sldId id="298" r:id="rId13"/>
    <p:sldId id="299" r:id="rId14"/>
    <p:sldId id="345" r:id="rId15"/>
    <p:sldId id="300" r:id="rId16"/>
    <p:sldId id="303" r:id="rId17"/>
    <p:sldId id="302" r:id="rId18"/>
    <p:sldId id="304" r:id="rId19"/>
    <p:sldId id="306" r:id="rId20"/>
    <p:sldId id="308" r:id="rId21"/>
    <p:sldId id="307" r:id="rId22"/>
    <p:sldId id="305" r:id="rId23"/>
    <p:sldId id="309" r:id="rId24"/>
    <p:sldId id="317" r:id="rId25"/>
    <p:sldId id="310" r:id="rId26"/>
    <p:sldId id="311" r:id="rId27"/>
    <p:sldId id="318" r:id="rId28"/>
    <p:sldId id="347" r:id="rId29"/>
    <p:sldId id="319" r:id="rId30"/>
    <p:sldId id="312" r:id="rId31"/>
    <p:sldId id="314" r:id="rId32"/>
    <p:sldId id="320" r:id="rId33"/>
    <p:sldId id="321" r:id="rId34"/>
    <p:sldId id="322" r:id="rId35"/>
    <p:sldId id="328" r:id="rId36"/>
    <p:sldId id="323" r:id="rId37"/>
    <p:sldId id="324" r:id="rId38"/>
    <p:sldId id="325" r:id="rId39"/>
    <p:sldId id="329" r:id="rId40"/>
    <p:sldId id="331" r:id="rId41"/>
    <p:sldId id="332" r:id="rId42"/>
    <p:sldId id="334" r:id="rId43"/>
    <p:sldId id="342" r:id="rId44"/>
    <p:sldId id="301" r:id="rId45"/>
    <p:sldId id="336" r:id="rId46"/>
    <p:sldId id="337" r:id="rId47"/>
    <p:sldId id="338" r:id="rId48"/>
    <p:sldId id="330" r:id="rId49"/>
    <p:sldId id="315" r:id="rId50"/>
    <p:sldId id="339" r:id="rId51"/>
    <p:sldId id="34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72505" autoAdjust="0"/>
  </p:normalViewPr>
  <p:slideViewPr>
    <p:cSldViewPr snapToGrid="0">
      <p:cViewPr>
        <p:scale>
          <a:sx n="100" d="100"/>
          <a:sy n="100" d="100"/>
        </p:scale>
        <p:origin x="2472" y="1528"/>
      </p:cViewPr>
      <p:guideLst>
        <p:guide orient="horz" pos="230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8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https://stackoverflow.com/questions/31131672/difference-between-mean-and-gaussian-filter-in-result</a:t>
            </a:r>
          </a:p>
          <a:p>
            <a:r>
              <a:rPr lang="en-US" dirty="0" smtClean="0"/>
              <a:t>https://community.plm.automation.siemens.com/t5/Testing-Knowledge-Base/Introduction-to-Filters-FIR-versus-IIR/ta-p/520959</a:t>
            </a:r>
          </a:p>
          <a:p>
            <a:r>
              <a:rPr lang="en-US" dirty="0" smtClean="0"/>
              <a:t>https://electronics.stackexchange.com/questions/109820/why-should-i-use-digital-filters-for-bandpassing-rather-than-simply-manipulate-s</a:t>
            </a:r>
          </a:p>
          <a:p>
            <a:r>
              <a:rPr lang="en-US" dirty="0" smtClean="0"/>
              <a:t>https://dsp.stackexchange.com/questions/6220/why-is-it-a-bad-idea-to-filter-by-zeroing-out-fft-bins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6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https://en.wikipedia.org/wiki/Window_function</a:t>
            </a:r>
          </a:p>
          <a:p>
            <a:r>
              <a:rPr lang="en-US" dirty="0" smtClean="0"/>
              <a:t>https://www.bksv.com/media/doc/bo0436.pdf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6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5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3" Type="http://schemas.openxmlformats.org/officeDocument/2006/relationships/image" Target="../media/image35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6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98.emf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2.png"/><Relationship Id="rId7" Type="http://schemas.openxmlformats.org/officeDocument/2006/relationships/image" Target="../media/image119.png"/><Relationship Id="rId12" Type="http://schemas.openxmlformats.org/officeDocument/2006/relationships/image" Target="../media/image12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www.taitradioacademy.com/topic/how-does-modulation-work-1-1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psa.swarthmore.edu/Convolution/CI.html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22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39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70.png"/><Relationship Id="rId47" Type="http://schemas.openxmlformats.org/officeDocument/2006/relationships/image" Target="../media/image296.png"/><Relationship Id="rId42" Type="http://schemas.openxmlformats.org/officeDocument/2006/relationships/image" Target="../media/image291.png"/><Relationship Id="rId17" Type="http://schemas.openxmlformats.org/officeDocument/2006/relationships/image" Target="../media/image266.png"/><Relationship Id="rId38" Type="http://schemas.openxmlformats.org/officeDocument/2006/relationships/image" Target="../media/image287.png"/><Relationship Id="rId46" Type="http://schemas.openxmlformats.org/officeDocument/2006/relationships/image" Target="../media/image295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81.png"/><Relationship Id="rId45" Type="http://schemas.openxmlformats.org/officeDocument/2006/relationships/image" Target="../media/image294.png"/><Relationship Id="rId28" Type="http://schemas.openxmlformats.org/officeDocument/2006/relationships/image" Target="../media/image277.png"/><Relationship Id="rId36" Type="http://schemas.openxmlformats.org/officeDocument/2006/relationships/image" Target="../media/image285.png"/><Relationship Id="rId44" Type="http://schemas.openxmlformats.org/officeDocument/2006/relationships/image" Target="../media/image293.png"/><Relationship Id="rId30" Type="http://schemas.openxmlformats.org/officeDocument/2006/relationships/image" Target="../media/image279.png"/><Relationship Id="rId43" Type="http://schemas.openxmlformats.org/officeDocument/2006/relationships/image" Target="../media/image292.png"/><Relationship Id="rId48" Type="http://schemas.openxmlformats.org/officeDocument/2006/relationships/image" Target="../media/image1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3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184.png"/><Relationship Id="rId17" Type="http://schemas.openxmlformats.org/officeDocument/2006/relationships/image" Target="../media/image185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4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2.png"/><Relationship Id="rId17" Type="http://schemas.openxmlformats.org/officeDocument/2006/relationships/image" Target="../media/image241.png"/><Relationship Id="rId2" Type="http://schemas.openxmlformats.org/officeDocument/2006/relationships/image" Target="../media/image210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2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09.png"/><Relationship Id="rId7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7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4.png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Signal Processing I &amp; II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2018-01-13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</a:t>
            </a:r>
            <a:r>
              <a:rPr lang="en-US" dirty="0" smtClean="0"/>
              <a:t>Wave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12" y="1009650"/>
            <a:ext cx="9053472" cy="577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9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Complex Form of the Fourier Series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42938"/>
            <a:ext cx="1134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Euler Formula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blipFill>
                <a:blip r:embed="rId2"/>
                <a:stretch>
                  <a:fillRect l="-756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blipFill>
                <a:blip r:embed="rId3"/>
                <a:stretch>
                  <a:fillRect l="-719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𝑗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Negative frequency term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  <a:blipFill>
                <a:blip r:embed="rId11"/>
                <a:stretch>
                  <a:fillRect l="-59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349063" y="5809738"/>
                <a:ext cx="1117101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63" y="5809738"/>
                <a:ext cx="1117101" cy="689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2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Wave </a:t>
            </a:r>
            <a:r>
              <a:rPr lang="en-US" dirty="0" smtClean="0"/>
              <a:t>(using the Complex Form)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12" y="1009650"/>
            <a:ext cx="9049887" cy="57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0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 and Tutorials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V="1">
            <a:off x="7349490" y="1159003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95490" y="2364501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709549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9371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9091930" y="1923542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  <a:blipFill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>
            <a:off x="8093710" y="2562105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21350" y="3100942"/>
            <a:ext cx="1134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General form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009063" y="5711060"/>
            <a:ext cx="2209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Complex form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10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885069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55681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50697" y="4807284"/>
            <a:ext cx="706120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8850697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252295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4" idx="1"/>
          </p:cNvCxnSpPr>
          <p:nvPr/>
        </p:nvCxnSpPr>
        <p:spPr>
          <a:xfrm>
            <a:off x="8850697" y="6207829"/>
            <a:ext cx="1401598" cy="7613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8733782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135380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30803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73378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43527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35380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3080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3229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3378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Integral for Non-periodic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226898" y="463890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26898" y="603652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850697" y="2728332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850697" y="408134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850697" y="547896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8452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3527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8601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154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32293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8303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The fundamental frequency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 becomes </a:t>
                </a:r>
                <a:r>
                  <a:rPr lang="en-US" dirty="0">
                    <a:latin typeface="Times-Roman"/>
                  </a:rPr>
                  <a:t>smaller and </a:t>
                </a:r>
                <a:r>
                  <a:rPr lang="en-US" dirty="0" smtClean="0">
                    <a:latin typeface="Times-Roman"/>
                  </a:rPr>
                  <a:t> smaller </a:t>
                </a:r>
                <a:r>
                  <a:rPr lang="en-US" dirty="0">
                    <a:latin typeface="Times-Roman"/>
                  </a:rPr>
                  <a:t>and all </a:t>
                </a:r>
                <a:r>
                  <a:rPr lang="en-US" dirty="0" smtClean="0">
                    <a:latin typeface="Times-Roman"/>
                  </a:rPr>
                  <a:t>other frequencies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), being multiples </a:t>
                </a:r>
                <a:r>
                  <a:rPr lang="en-US" dirty="0">
                    <a:latin typeface="Times-Roman"/>
                  </a:rPr>
                  <a:t>of the fundamental frequency, are </a:t>
                </a:r>
                <a:r>
                  <a:rPr lang="en-US" dirty="0" smtClean="0">
                    <a:latin typeface="Times-Italic"/>
                  </a:rPr>
                  <a:t>more densely </a:t>
                </a:r>
                <a:r>
                  <a:rPr lang="en-US" dirty="0">
                    <a:latin typeface="Times-Italic"/>
                  </a:rPr>
                  <a:t>packed </a:t>
                </a:r>
                <a:r>
                  <a:rPr lang="en-US" dirty="0">
                    <a:latin typeface="Times-Roman"/>
                  </a:rPr>
                  <a:t>on the frequency axis. Their separation is</a:t>
                </a:r>
                <a:r>
                  <a:rPr lang="en-US" dirty="0" smtClean="0">
                    <a:latin typeface="Times-Roman"/>
                  </a:rPr>
                  <a:t> assumed to be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  <a:blipFill>
                <a:blip r:embed="rId8"/>
                <a:stretch>
                  <a:fillRect l="-800" t="-1976" r="-100" b="-2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11" idx="2"/>
          </p:cNvCxnSpPr>
          <p:nvPr/>
        </p:nvCxnSpPr>
        <p:spPr>
          <a:xfrm>
            <a:off x="88506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062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26898" y="3285893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850697" y="3457575"/>
            <a:ext cx="350745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8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/>
              <a:t>Fourier Integral for Non-periodic </a:t>
            </a:r>
            <a:r>
              <a:rPr lang="en-US" dirty="0" smtClean="0"/>
              <a:t>Functions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p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81157" y="27470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-Roman"/>
              </a:rPr>
              <a:t>Assuming the limits exist, we write this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→∞</m:t>
                    </m:r>
                  </m:oMath>
                </a14:m>
                <a:r>
                  <a:rPr lang="en-US" dirty="0" smtClean="0">
                    <a:latin typeface="Times-Roman"/>
                  </a:rPr>
                  <a:t>, the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-Roman"/>
                  </a:rPr>
                  <a:t>become a continuum, so 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>
                    <a:latin typeface="Times-Roman"/>
                  </a:rPr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  <a:blipFill>
                <a:blip r:embed="rId6"/>
                <a:stretch>
                  <a:fillRect l="-432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Fourier integral or Fourier transform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>
                    <a:latin typeface="Times-Roman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  <a:blipFill>
                <a:blip r:embed="rId9"/>
                <a:stretch>
                  <a:fillRect l="-1806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Fourier Integral for Non-periodic Functions (Continue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𝑓𝑋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can be rewritten as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81157" y="40808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which can be represented in a continuous form 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000250" y="4648200"/>
            <a:ext cx="8610600" cy="1504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/>
          <p:cNvSpPr/>
          <p:nvPr/>
        </p:nvSpPr>
        <p:spPr>
          <a:xfrm rot="585951">
            <a:off x="9508061" y="2513274"/>
            <a:ext cx="236153" cy="314632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Comments on the Fourier Integral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1.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 smtClean="0"/>
                  <a:t> is complex and can be represented as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  <a:blipFill>
                <a:blip r:embed="rId2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𝑅𝑒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∅(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9483090" y="1580731"/>
            <a:ext cx="0" cy="122263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296400" y="2690898"/>
            <a:ext cx="150114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𝑅𝑒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2. Fourier transformation using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9483090" y="1843362"/>
            <a:ext cx="847536" cy="847536"/>
          </a:xfrm>
          <a:prstGeom prst="line">
            <a:avLst/>
          </a:prstGeom>
          <a:ln w="28575"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8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/>
                  <a:t>The Dirac delta function is denoted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  <a:blipFill>
                <a:blip r:embed="rId2"/>
                <a:stretch>
                  <a:fillRect l="-100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≠0</m:t>
                    </m:r>
                  </m:oMath>
                </a14:m>
                <a:r>
                  <a:rPr lang="en-US" sz="2400" dirty="0" smtClean="0"/>
                  <a:t>, and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𝑑𝑡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0347716" y="1905620"/>
            <a:ext cx="326682" cy="105594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511058" y="1478297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9835711" y="2961563"/>
            <a:ext cx="135069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  <a:blipFill>
                <a:blip r:embed="rId9"/>
                <a:stretch>
                  <a:fillRect l="-3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10000" y="2874404"/>
            <a:ext cx="771525" cy="215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281157" y="38003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Properties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±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𝑠𝑖𝑛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𝑠𝑖𝑛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𝑀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𝑠𝑖𝑛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394202" y="37247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Proof: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490108" y="6115114"/>
            <a:ext cx="1569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Sinc</a:t>
            </a:r>
            <a:r>
              <a:rPr lang="en-US" sz="2000" b="1" dirty="0" smtClean="0">
                <a:solidFill>
                  <a:srgbClr val="FF0000"/>
                </a:solidFill>
              </a:rPr>
              <a:t> function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Sinc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65760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)≡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 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𝑓𝑜𝑟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    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𝑀𝑥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𝑀𝑥</m:t>
                                    </m:r>
                                  </m:den>
                                </m:f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2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1157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We will cover some key topics in  Chapters 3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~</a:t>
            </a:r>
            <a:r>
              <a:rPr lang="en-US" sz="2400" dirty="0" smtClean="0">
                <a:cs typeface="Arial" pitchFamily="34" charset="0"/>
              </a:rPr>
              <a:t> 6 of the following reference: 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135" y="2020987"/>
            <a:ext cx="11461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Shin, K., &amp; Hammond, J. K. </a:t>
            </a:r>
            <a:r>
              <a:rPr lang="en-US" sz="2000" i="1" dirty="0" smtClean="0">
                <a:solidFill>
                  <a:srgbClr val="FF0000"/>
                </a:solidFill>
              </a:rPr>
              <a:t>(2008). </a:t>
            </a:r>
            <a:r>
              <a:rPr lang="en-US" sz="2000" i="1" dirty="0">
                <a:solidFill>
                  <a:srgbClr val="FF0000"/>
                </a:solidFill>
              </a:rPr>
              <a:t>Fundamentals of Signal Processing: for Sound and Vibration Engineers, John Wiley &amp; </a:t>
            </a:r>
            <a:r>
              <a:rPr lang="en-US" sz="2000" i="1" dirty="0" smtClean="0">
                <a:solidFill>
                  <a:srgbClr val="FF0000"/>
                </a:solidFill>
              </a:rPr>
              <a:t>Sons.</a:t>
            </a:r>
            <a:endParaRPr lang="en-US" sz="2000" i="1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00" y="3030895"/>
            <a:ext cx="11576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3: Fourier Series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4: Fourier Integrals (Fourier Transform) and Continuous-Time Linear Systems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5: Time Sampling and Aliasing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6: The 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5560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Table of Fourier Transform Pairs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1"/>
          <a:stretch/>
        </p:blipFill>
        <p:spPr>
          <a:xfrm>
            <a:off x="3366611" y="1003300"/>
            <a:ext cx="5476557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2883870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068345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2883870" y="5097350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239514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423989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7766756" y="5097349"/>
            <a:ext cx="3014133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l="-30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7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85595"/>
            <a:ext cx="10951876" cy="29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9868"/>
          <a:stretch/>
        </p:blipFill>
        <p:spPr>
          <a:xfrm>
            <a:off x="6758215" y="2457373"/>
            <a:ext cx="4675394" cy="254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large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/>
                  <a:t> is narrow in the time domain, but wide in the frequency </a:t>
                </a:r>
                <a:r>
                  <a:rPr lang="en-US" sz="2000" dirty="0" smtClean="0"/>
                  <a:t>domain and </a:t>
                </a:r>
                <a:r>
                  <a:rPr lang="en-US" sz="2000" dirty="0"/>
                  <a:t>vice versa. This is an example of the so-called inverse spreading property of </a:t>
                </a:r>
                <a:r>
                  <a:rPr lang="en-US" sz="2000" dirty="0" smtClean="0"/>
                  <a:t>the Fourier </a:t>
                </a:r>
                <a:r>
                  <a:rPr lang="en-US" sz="2000" dirty="0"/>
                  <a:t>transform, i.e.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the wider in one domain, then the narrower in the other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  <a:blipFill>
                <a:blip r:embed="rId6"/>
                <a:stretch>
                  <a:fillRect l="-572" r="-832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6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Sine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2883870" y="44557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068345" y="548709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9239514" y="4154793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23989" y="563805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438072" y="5071479"/>
            <a:ext cx="1429736" cy="831239"/>
            <a:chOff x="1248938" y="5263321"/>
            <a:chExt cx="1429736" cy="1367938"/>
          </a:xfrm>
        </p:grpSpPr>
        <p:grpSp>
          <p:nvGrpSpPr>
            <p:cNvPr id="19" name="Group 18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878108" y="5071479"/>
            <a:ext cx="1429736" cy="831239"/>
            <a:chOff x="1248938" y="5263321"/>
            <a:chExt cx="1429736" cy="1367938"/>
          </a:xfrm>
        </p:grpSpPr>
        <p:grpSp>
          <p:nvGrpSpPr>
            <p:cNvPr id="25" name="Group 24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1" name="Straight Connector 30"/>
          <p:cNvCxnSpPr/>
          <p:nvPr/>
        </p:nvCxnSpPr>
        <p:spPr>
          <a:xfrm>
            <a:off x="2883553" y="60987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02303" y="6094560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83553" y="6276784"/>
            <a:ext cx="708233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>
            <a:off x="2886251" y="5070128"/>
            <a:ext cx="398882" cy="135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89021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048863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  <a:blipFill>
                <a:blip r:embed="rId10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  <a:blipFill>
                <a:blip r:embed="rId1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  <a:blipFill>
                <a:blip r:embed="rId1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Rectangular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&gt;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𝑎𝑏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𝑓𝑏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12" y="3803783"/>
            <a:ext cx="10418175" cy="28623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4918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See </a:t>
            </a:r>
            <a:r>
              <a:rPr lang="en-US" sz="2000" dirty="0" err="1" smtClean="0">
                <a:solidFill>
                  <a:srgbClr val="FF0000"/>
                </a:solidFill>
              </a:rPr>
              <a:t>Sinc</a:t>
            </a:r>
            <a:r>
              <a:rPr lang="en-US" sz="2000" dirty="0" smtClean="0">
                <a:solidFill>
                  <a:srgbClr val="FF0000"/>
                </a:solidFill>
              </a:rPr>
              <a:t> function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Damped Symmetrically Oscillating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𝑐𝑜𝑠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02000"/>
            <a:ext cx="10951876" cy="299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7270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convolution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Ultrasonic-based Damage Detection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3932" y="5970769"/>
            <a:ext cx="7179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https://www.sciencedirect.com/science/article/pii/S0165212511000102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3932" y="6340101"/>
            <a:ext cx="758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https://www.sciencedirect.com/science/article/pii/S0886779809001266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8007"/>
          <a:stretch/>
        </p:blipFill>
        <p:spPr>
          <a:xfrm>
            <a:off x="241300" y="1677528"/>
            <a:ext cx="11780591" cy="38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7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1026" name="Picture 2" descr="https://upload.wikimedia.org/wikipedia/commons/thumb/7/74/Normal_Distribution_PDF.svg/1920px-Normal_Distribution_PDF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196279"/>
            <a:ext cx="5229131" cy="334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5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74885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𝑤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ra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5962650" y="2729668"/>
            <a:ext cx="1590675" cy="639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4414" y="1191753"/>
            <a:ext cx="1000761" cy="5214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</p:spPr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29091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Fourier Transform of a Periodic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−∞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𝛿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Fourier transform of a periodic function is a series of delta functions scaled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and located at multiples of the fundamental frequency,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  <a:blipFill>
                <a:blip r:embed="rId4"/>
                <a:stretch>
                  <a:fillRect l="-82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3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Properties of Fourier Transforms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96386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Time scaling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6350000" y="1096385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Time reversal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350000" y="4434139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Time shifting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99390" y="3657600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5. Modulation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1300" y="2909934"/>
            <a:ext cx="549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Inverse spreading relationship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350000" y="5819232"/>
            <a:ext cx="54991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Only phase shift !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  <a:blipFill>
                <a:blip r:embed="rId6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362700" y="2702228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Differentiation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853938" y="6266114"/>
            <a:ext cx="838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wifi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41001" y="5882935"/>
            <a:ext cx="1763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Sine wave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How Dose Modulation Work?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6014135"/>
            <a:ext cx="1000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https://www.taitradioacademy.com/topic/how-does-modulation-work-1-1/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3665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</a:t>
            </a:r>
            <a:r>
              <a:rPr lang="en-US" dirty="0" smtClean="0"/>
              <a:t>Transforms (Convolution)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1300" y="2881262"/>
            <a:ext cx="10833100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Where the convolution of the two functions h(t) and x(t) is defined as 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 (Visualization)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174091" y="5920859"/>
            <a:ext cx="48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lpsa.swarthmore.edu/Convolution/CI.html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9" y="2571909"/>
            <a:ext cx="7103039" cy="33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Proof of Convolution Relationship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𝑣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𝑣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func>
                        </m:e>
                      </m:nary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Transforms (Convolution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𝑑𝑔</m:t>
                          </m:r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8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Data Truncation (Windowing)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853589" y="1462171"/>
            <a:ext cx="0" cy="163881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101725" y="2945437"/>
            <a:ext cx="59690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  <a:blipFill>
                <a:blip r:embed="rId3"/>
                <a:stretch>
                  <a:fillRect r="-2256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1190625" y="2375227"/>
            <a:ext cx="5308600" cy="877572"/>
          </a:xfrm>
          <a:custGeom>
            <a:avLst/>
            <a:gdLst>
              <a:gd name="connsiteX0" fmla="*/ 0 w 5308600"/>
              <a:gd name="connsiteY0" fmla="*/ 877572 h 877572"/>
              <a:gd name="connsiteX1" fmla="*/ 533400 w 5308600"/>
              <a:gd name="connsiteY1" fmla="*/ 128272 h 877572"/>
              <a:gd name="connsiteX2" fmla="*/ 1498600 w 5308600"/>
              <a:gd name="connsiteY2" fmla="*/ 433072 h 877572"/>
              <a:gd name="connsiteX3" fmla="*/ 2387600 w 5308600"/>
              <a:gd name="connsiteY3" fmla="*/ 1272 h 877572"/>
              <a:gd name="connsiteX4" fmla="*/ 3683000 w 5308600"/>
              <a:gd name="connsiteY4" fmla="*/ 318772 h 877572"/>
              <a:gd name="connsiteX5" fmla="*/ 4216400 w 5308600"/>
              <a:gd name="connsiteY5" fmla="*/ 826772 h 877572"/>
              <a:gd name="connsiteX6" fmla="*/ 5308600 w 5308600"/>
              <a:gd name="connsiteY6" fmla="*/ 64772 h 87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8600" h="877572">
                <a:moveTo>
                  <a:pt x="0" y="877572"/>
                </a:moveTo>
                <a:cubicBezTo>
                  <a:pt x="141816" y="539963"/>
                  <a:pt x="283633" y="202355"/>
                  <a:pt x="533400" y="128272"/>
                </a:cubicBezTo>
                <a:cubicBezTo>
                  <a:pt x="783167" y="54189"/>
                  <a:pt x="1189567" y="454239"/>
                  <a:pt x="1498600" y="433072"/>
                </a:cubicBezTo>
                <a:cubicBezTo>
                  <a:pt x="1807633" y="411905"/>
                  <a:pt x="2023533" y="20322"/>
                  <a:pt x="2387600" y="1272"/>
                </a:cubicBezTo>
                <a:cubicBezTo>
                  <a:pt x="2751667" y="-17778"/>
                  <a:pt x="3378200" y="181189"/>
                  <a:pt x="3683000" y="318772"/>
                </a:cubicBezTo>
                <a:cubicBezTo>
                  <a:pt x="3987800" y="456355"/>
                  <a:pt x="3945467" y="869105"/>
                  <a:pt x="4216400" y="826772"/>
                </a:cubicBezTo>
                <a:cubicBezTo>
                  <a:pt x="4487333" y="784439"/>
                  <a:pt x="5109633" y="202355"/>
                  <a:pt x="5308600" y="6477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20574" y="2127937"/>
            <a:ext cx="2862146" cy="8175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is known (or recorded) only for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 smtClean="0"/>
                  <a:t>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  <a:blipFill>
                <a:blip r:embed="rId5"/>
                <a:stretch>
                  <a:fillRect r="-209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T/2 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60349" y="5687634"/>
            <a:ext cx="116363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Fourier transform of the product of two time signals is the convolution of their Fourier transforms.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4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281726" y="2778700"/>
            <a:ext cx="3278548" cy="1757799"/>
            <a:chOff x="1217252" y="2752160"/>
            <a:chExt cx="3730809" cy="200028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9009" b="-2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 flipV="1">
              <a:off x="177516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37358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</m:func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Freeform 52"/>
          <p:cNvSpPr>
            <a:spLocks/>
          </p:cNvSpPr>
          <p:nvPr/>
        </p:nvSpPr>
        <p:spPr bwMode="auto">
          <a:xfrm>
            <a:off x="1651597" y="5146308"/>
            <a:ext cx="2624983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1362299" y="4666633"/>
            <a:ext cx="3197976" cy="1653091"/>
            <a:chOff x="1308939" y="2642443"/>
            <a:chExt cx="3639122" cy="1881127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3124463" y="2884751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  <a:blipFill>
                  <a:blip r:embed="rId1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/>
          <p:cNvCxnSpPr/>
          <p:nvPr/>
        </p:nvCxnSpPr>
        <p:spPr>
          <a:xfrm flipH="1">
            <a:off x="3098800" y="5711825"/>
            <a:ext cx="203200" cy="422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6634067" y="3032448"/>
            <a:ext cx="4848200" cy="2113860"/>
            <a:chOff x="306730" y="2521751"/>
            <a:chExt cx="5516987" cy="2405458"/>
          </a:xfrm>
        </p:grpSpPr>
        <p:cxnSp>
          <p:nvCxnSpPr>
            <p:cNvPr id="110" name="Straight Connector 109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306730" y="4346385"/>
              <a:ext cx="551698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/>
                <p:cNvSpPr/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2" name="Rectangle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  <a:blipFill>
                  <a:blip r:embed="rId1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Rectangle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Freeform 52"/>
          <p:cNvSpPr>
            <a:spLocks/>
          </p:cNvSpPr>
          <p:nvPr/>
        </p:nvSpPr>
        <p:spPr bwMode="auto">
          <a:xfrm>
            <a:off x="7040532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2"/>
          <p:cNvSpPr>
            <a:spLocks/>
          </p:cNvSpPr>
          <p:nvPr/>
        </p:nvSpPr>
        <p:spPr bwMode="auto">
          <a:xfrm>
            <a:off x="9245090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6319256" y="53295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Smearing: Distortion due to the main lobe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Leakage: Distortion due to the side lobe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913756" y="4310315"/>
            <a:ext cx="899532" cy="634654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041202" y="3485762"/>
            <a:ext cx="341971" cy="135820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(Windowing) (Continue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85395" y="1248361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71923" y="24368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  <a:blipFill>
                <a:blip r:embed="rId1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32752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  <a:blipFill>
                <a:blip r:embed="rId2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171923" y="4336926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71923" y="63357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1264" y="3106096"/>
            <a:ext cx="0" cy="34788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 smtClean="0"/>
                  <a:t> Increase</a:t>
                </a:r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  <a:blipFill>
                <a:blip r:embed="rId28"/>
                <a:stretch>
                  <a:fillRect l="-10989" r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V="1">
            <a:off x="2585395" y="319500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  <a:blipFill>
                <a:blip r:embed="rId2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2585395" y="521952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  <a:blipFill>
                <a:blip r:embed="rId3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  <a:blipFill>
                <a:blip r:embed="rId4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  <a:blipFill>
                <a:blip r:embed="rId3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43714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542329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752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  <a:blipFill>
                <a:blip r:embed="rId3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  <a:blipFill>
                <a:blip r:embed="rId4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  <a:blipFill>
                <a:blip r:embed="rId3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 flipV="1">
            <a:off x="43714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542329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2752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  <a:blipFill>
                <a:blip r:embed="rId4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  <a:blipFill>
                <a:blip r:embed="rId4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  <a:blipFill>
                <a:blip r:embed="rId4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V="1">
            <a:off x="43714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4542329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280150" y="5578183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Three components are resolved but with considerable leakage at other frequencies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6280150" y="3484332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Considerable smearing due to the spectral window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is the sum of three sine (or cosine) waves</a:t>
                </a:r>
                <a:endParaRPr lang="en-US" sz="20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  <a:blipFill>
                <a:blip r:embed="rId4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Freeform 64"/>
          <p:cNvSpPr>
            <a:spLocks/>
          </p:cNvSpPr>
          <p:nvPr/>
        </p:nvSpPr>
        <p:spPr bwMode="auto">
          <a:xfrm>
            <a:off x="2731477" y="3636305"/>
            <a:ext cx="1113933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64"/>
          <p:cNvSpPr>
            <a:spLocks/>
          </p:cNvSpPr>
          <p:nvPr/>
        </p:nvSpPr>
        <p:spPr bwMode="auto">
          <a:xfrm>
            <a:off x="305882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64"/>
          <p:cNvSpPr>
            <a:spLocks/>
          </p:cNvSpPr>
          <p:nvPr/>
        </p:nvSpPr>
        <p:spPr bwMode="auto">
          <a:xfrm>
            <a:off x="416820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64"/>
          <p:cNvSpPr>
            <a:spLocks/>
          </p:cNvSpPr>
          <p:nvPr/>
        </p:nvSpPr>
        <p:spPr bwMode="auto">
          <a:xfrm>
            <a:off x="4339972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48"/>
          <a:srcRect l="19705" r="9975"/>
          <a:stretch/>
        </p:blipFill>
        <p:spPr>
          <a:xfrm>
            <a:off x="3877733" y="3424809"/>
            <a:ext cx="135043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Periodic Signals and Fourier 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Periodic signals are analyzed </a:t>
                </a:r>
                <a:r>
                  <a:rPr lang="en-US" sz="2400" dirty="0">
                    <a:cs typeface="Arial" pitchFamily="34" charset="0"/>
                  </a:rPr>
                  <a:t>using Fourier series. The basis of Fourier analysis of </a:t>
                </a:r>
                <a:r>
                  <a:rPr lang="en-US" sz="2400" dirty="0" smtClean="0">
                    <a:cs typeface="Arial" pitchFamily="34" charset="0"/>
                  </a:rPr>
                  <a:t>a periodic </a:t>
                </a:r>
                <a:r>
                  <a:rPr lang="en-US" sz="2400" dirty="0">
                    <a:cs typeface="Arial" pitchFamily="34" charset="0"/>
                  </a:rPr>
                  <a:t>signal is the representation of such a signal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by adding together sine and </a:t>
                </a:r>
                <a:r>
                  <a:rPr lang="en-US" sz="2400" u="sng" dirty="0" smtClean="0">
                    <a:solidFill>
                      <a:srgbClr val="FF0000"/>
                    </a:solidFill>
                    <a:cs typeface="Arial" pitchFamily="34" charset="0"/>
                  </a:rPr>
                  <a:t>cosine functions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of appropriate frequencies, amplitudes and relative phases</a:t>
                </a:r>
                <a:r>
                  <a:rPr lang="en-US" sz="2400" dirty="0">
                    <a:cs typeface="Arial" pitchFamily="34" charset="0"/>
                  </a:rPr>
                  <a:t>. For a single </a:t>
                </a:r>
                <a:r>
                  <a:rPr lang="en-US" sz="2400" dirty="0" smtClean="0">
                    <a:cs typeface="Arial" pitchFamily="34" charset="0"/>
                  </a:rPr>
                  <a:t>sine wave</a:t>
                </a:r>
                <a:endParaRPr lang="en-US" sz="24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+∅)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is amplitude,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circular (angular) frequency in radians per unit time (rad/s),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(cyclical) frequency in cycles per unit time (Hz),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:r>
                  <a:rPr lang="en-US" sz="2400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∅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phase angle with respect to the time origin in radians.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blipFill>
                <a:blip r:embed="rId2"/>
                <a:stretch>
                  <a:fillRect l="-832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Window Function</a:t>
            </a:r>
            <a:endParaRPr lang="en-US" dirty="0"/>
          </a:p>
        </p:txBody>
      </p:sp>
      <p:pic>
        <p:nvPicPr>
          <p:cNvPr id="3074" name="Picture 2" descr="https://upload.wikimedia.org/wikipedia/commons/f/f2/Window_functions_in_the_frequency_do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1150"/>
            <a:ext cx="573818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37504" y="3657601"/>
            <a:ext cx="1563726" cy="408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1150"/>
            <a:ext cx="5774809" cy="285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00" y="4701059"/>
            <a:ext cx="2946509" cy="1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4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14" y="1044867"/>
            <a:ext cx="10968751" cy="25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4" y="3864267"/>
            <a:ext cx="10968751" cy="255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08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113" y="1044867"/>
            <a:ext cx="10968751" cy="255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423" y="3864267"/>
            <a:ext cx="10968751" cy="2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Impluse</a:t>
            </a:r>
            <a:r>
              <a:rPr lang="en-US" dirty="0" smtClean="0"/>
              <a:t> Train Modulation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blipFill>
                <a:blip r:embed="rId3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A ‘train’ of delta functions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/>
                  <a:t>is expressed as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  <a:blipFill>
                <a:blip r:embed="rId4"/>
                <a:stretch>
                  <a:fillRect l="-40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8313141" y="129245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40064" y="224083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74669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4108" y="2847672"/>
            <a:ext cx="119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sampling procedure can be illustrated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blipFill>
                <a:blip r:embed="rId6"/>
                <a:stretch>
                  <a:fillRect l="-33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68035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8860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985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1186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176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7195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93289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1386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351044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288882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8517607" y="2326738"/>
            <a:ext cx="201930" cy="10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04876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831799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  <a:blipFill>
                <a:blip r:embed="rId9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42587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47209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778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9024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0360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309341" y="4218763"/>
            <a:ext cx="0" cy="4296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5112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72463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9303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142779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080617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191668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4360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  <a:blipFill>
                <a:blip r:embed="rId11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22376"/>
          <a:stretch/>
        </p:blipFill>
        <p:spPr>
          <a:xfrm>
            <a:off x="730468" y="4218763"/>
            <a:ext cx="2162677" cy="523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blipFill>
                <a:blip r:embed="rId13"/>
                <a:stretch>
                  <a:fillRect l="-370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/>
          <p:cNvCxnSpPr/>
          <p:nvPr/>
        </p:nvCxnSpPr>
        <p:spPr>
          <a:xfrm flipV="1">
            <a:off x="861545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4237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  <a:blipFill>
                <a:blip r:embed="rId14"/>
                <a:stretch>
                  <a:fillRect r="-11957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>
          <a:xfrm flipV="1">
            <a:off x="7769313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82673" y="4380785"/>
            <a:ext cx="0" cy="2624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8188413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8400820" y="4404597"/>
            <a:ext cx="0" cy="2386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8614180" y="4268866"/>
            <a:ext cx="3564" cy="3743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8819920" y="4235528"/>
            <a:ext cx="0" cy="4129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9021851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9235211" y="4357262"/>
            <a:ext cx="0" cy="2859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9440951" y="4437935"/>
            <a:ext cx="0" cy="2052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9651206" y="4643223"/>
            <a:ext cx="2152" cy="99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7591196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blipFill>
                <a:blip r:embed="rId16"/>
                <a:stretch>
                  <a:fillRect l="-3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17"/>
          <a:srcRect r="22885"/>
          <a:stretch/>
        </p:blipFill>
        <p:spPr>
          <a:xfrm>
            <a:off x="7447982" y="4203291"/>
            <a:ext cx="2153218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Impluse</a:t>
            </a:r>
            <a:r>
              <a:rPr lang="en-US" dirty="0"/>
              <a:t> Train </a:t>
            </a:r>
            <a:r>
              <a:rPr lang="en-US" dirty="0" smtClean="0"/>
              <a:t>Modulation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blipFill>
                <a:blip r:embed="rId2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836511" y="4268004"/>
            <a:ext cx="198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L'Hôpital's</a:t>
            </a:r>
            <a:r>
              <a:rPr lang="en-US" dirty="0"/>
              <a:t>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blipFill>
                <a:blip r:embed="rId17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Multiplying both sides of equation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sup>
                    </m:sSup>
                  </m:oMath>
                </a14:m>
                <a:r>
                  <a:rPr lang="en-US" dirty="0" smtClean="0"/>
                  <a:t> and integrating w.r.t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  <a:blipFill>
                <a:blip r:embed="rId18"/>
                <a:stretch>
                  <a:fillRect l="-816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 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9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Link Between Fourier Transform of a Discrete Sequence and Continuous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41300" y="1022066"/>
            <a:ext cx="204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coefficients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41300" y="2521021"/>
            <a:ext cx="1445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Impluse</a:t>
            </a:r>
            <a:r>
              <a:rPr lang="en-US" b="1" dirty="0" smtClean="0"/>
              <a:t>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41300" y="3970129"/>
            <a:ext cx="3822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Transform of the impulse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∆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=−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−∞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∞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∆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Link Between Fourier Transform of a Discrete Sequence and Continuous Signal (Continue)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Arial" pitchFamily="34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…+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 …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blipFill>
                <a:blip r:embed="rId7"/>
                <a:stretch>
                  <a:fillRect l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Fourier Transform of a discrete sequence,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  <a:blipFill>
                <a:blip r:embed="rId4"/>
                <a:stretch>
                  <a:fillRect l="-117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 t="20528"/>
          <a:stretch/>
        </p:blipFill>
        <p:spPr>
          <a:xfrm>
            <a:off x="2994025" y="3710562"/>
            <a:ext cx="6551295" cy="1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Discrete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1072724"/>
            <a:ext cx="11689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So far we have considered sequences that run over the range −∞ &lt; n &lt; ∞(n integer</a:t>
            </a:r>
            <a:r>
              <a:rPr lang="en-US" dirty="0" smtClean="0"/>
              <a:t>). For </a:t>
            </a:r>
            <a:r>
              <a:rPr lang="en-US" dirty="0"/>
              <a:t>the special case where the sequence is of finite length (i.e. non-zero for a </a:t>
            </a:r>
            <a:r>
              <a:rPr lang="en-US" dirty="0" smtClean="0"/>
              <a:t>finite number </a:t>
            </a:r>
            <a:r>
              <a:rPr lang="en-US" dirty="0"/>
              <a:t>of values) an alternative Fourier representation is possible called the </a:t>
            </a:r>
            <a:r>
              <a:rPr lang="en-US" b="1" dirty="0" smtClean="0"/>
              <a:t>discrete Fourier </a:t>
            </a:r>
            <a:r>
              <a:rPr lang="en-US" b="1" dirty="0"/>
              <a:t>transform (DFT</a:t>
            </a:r>
            <a:r>
              <a:rPr lang="en-US" b="1" dirty="0" smtClean="0"/>
              <a:t>)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turns out that the DFT is a Fourier representation of a finite length sequence </a:t>
            </a:r>
            <a:r>
              <a:rPr lang="en-US" dirty="0" smtClean="0"/>
              <a:t>and is </a:t>
            </a:r>
            <a:r>
              <a:rPr lang="en-US" dirty="0"/>
              <a:t>itself a sequence rather than a </a:t>
            </a:r>
            <a:r>
              <a:rPr lang="en-US" dirty="0" smtClean="0"/>
              <a:t>continuous </a:t>
            </a:r>
            <a:r>
              <a:rPr lang="en-US" dirty="0"/>
              <a:t>function of frequency, and it corresponds </a:t>
            </a:r>
            <a:r>
              <a:rPr lang="en-US" dirty="0" smtClean="0"/>
              <a:t>to samples</a:t>
            </a:r>
            <a:r>
              <a:rPr lang="en-US" dirty="0"/>
              <a:t>, </a:t>
            </a:r>
            <a:r>
              <a:rPr lang="en-US" b="1" dirty="0"/>
              <a:t>equally spaced in frequency</a:t>
            </a:r>
            <a:r>
              <a:rPr lang="en-US" dirty="0"/>
              <a:t>, of the Fourier transform of the signal. The </a:t>
            </a:r>
            <a:r>
              <a:rPr lang="en-US" dirty="0" smtClean="0"/>
              <a:t>DFT is </a:t>
            </a:r>
            <a:r>
              <a:rPr lang="en-US" dirty="0"/>
              <a:t>fundamental to many digital signal processing </a:t>
            </a:r>
            <a:r>
              <a:rPr lang="en-US" dirty="0" smtClean="0"/>
              <a:t>algorithms.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97780" y="3472934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Continuous in frequency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DFT of a finite (sampled) sequence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  <a:blipFill>
                <a:blip r:embed="rId5"/>
                <a:stretch>
                  <a:fillRect l="-41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dirty="0" smtClean="0"/>
                  <a:t> Hz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dirty="0" smtClean="0"/>
                  <a:t> integer)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  <a:blipFill>
                <a:blip r:embed="rId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097780" y="5938442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Inverse DFT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33429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504623" y="1441240"/>
            <a:ext cx="74638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</a:t>
            </a:r>
            <a:r>
              <a:rPr lang="en-US" sz="2000" dirty="0" smtClean="0"/>
              <a:t>, n</a:t>
            </a:r>
            <a:r>
              <a:rPr lang="en-US" sz="2000" dirty="0"/>
              <a:t>) returns the n-point DFT. If no value is specified, Y is the same size as X.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less than n, then X is padded with trailing zeros to length 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greater than n, then X is truncated to length n</a:t>
            </a:r>
            <a:r>
              <a:rPr lang="en-US" sz="2000" dirty="0" smtClean="0"/>
              <a:t>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frequency spacing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 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  <a:blipFill>
                <a:blip r:embed="rId7"/>
                <a:stretch>
                  <a:fillRect l="-1243" b="-1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6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Series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" y="1042938"/>
            <a:ext cx="1134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Fourier series is an expansion of a periodic function f(x) in terms of an infinite sum of sines and cosines. Fourier series make use of the </a:t>
            </a:r>
            <a:r>
              <a:rPr lang="en-US" sz="2400" u="sng" dirty="0" smtClean="0">
                <a:solidFill>
                  <a:srgbClr val="FF0000"/>
                </a:solidFill>
              </a:rPr>
              <a:t>orthogonality relationships </a:t>
            </a:r>
            <a:r>
              <a:rPr lang="en-US" sz="2400" dirty="0" smtClean="0"/>
              <a:t>of the sine and cosine functions. It decomposes any periodic function or periodic signal into the weighted sum of a (possibly infinite) set of simple oscillating functions, namely sines and cosines.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1507490" y="3351262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53490" y="4556760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25349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25171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249930" y="411580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2251710" y="4754364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2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sz="2400" dirty="0"/>
                      <m:t>for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41300" y="4195775"/>
            <a:ext cx="115696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“Finer” spacing in the frequency domain. However, the zero padding does not increase the “true” resolution.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Vibration </a:t>
            </a:r>
            <a:r>
              <a:rPr lang="en-US" sz="2800" dirty="0"/>
              <a:t>problems, this can </a:t>
            </a:r>
            <a:r>
              <a:rPr lang="en-US" sz="2800" dirty="0" smtClean="0"/>
              <a:t>be used </a:t>
            </a:r>
            <a:r>
              <a:rPr lang="en-US" sz="2800" dirty="0"/>
              <a:t>to obtain the fine detail near resonances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8667" y="6257878"/>
            <a:ext cx="4132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See the slide of “effect of data truncation”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Basic Trigonometric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378130" y="1458461"/>
            <a:ext cx="5500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Orthogonality of Trigonometric Functions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1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5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4422925" y="2924374"/>
            <a:ext cx="3911450" cy="5684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V="1">
            <a:off x="1511838" y="4972734"/>
            <a:ext cx="3314700" cy="5999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2028825" y="2898716"/>
            <a:ext cx="1457325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76275" y="3859325"/>
            <a:ext cx="2476500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676274" y="5832391"/>
            <a:ext cx="2644279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blipFill>
                <a:blip r:embed="rId8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48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Square Wave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blipFill>
                <a:blip r:embed="rId5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9361170" y="1210042"/>
            <a:ext cx="0" cy="22043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88300" y="2415540"/>
            <a:ext cx="322453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936117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6790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358353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86790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37463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3605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4278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4278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  <a:blipFill>
                <a:blip r:embed="rId10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  <a:blipFill>
                <a:blip r:embed="rId11"/>
                <a:stretch>
                  <a:fillRect r="-11667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  <a:blipFill>
                <a:blip r:embed="rId12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5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10591</TotalTime>
  <Words>1566</Words>
  <Application>Microsoft Office PowerPoint</Application>
  <PresentationFormat>Widescreen</PresentationFormat>
  <Paragraphs>408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Times-Italic</vt:lpstr>
      <vt:lpstr>Times-Roman</vt:lpstr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Signal Processing I &amp;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320</cp:revision>
  <dcterms:created xsi:type="dcterms:W3CDTF">2018-10-10T19:11:49Z</dcterms:created>
  <dcterms:modified xsi:type="dcterms:W3CDTF">2019-01-17T12:12:30Z</dcterms:modified>
</cp:coreProperties>
</file>